
<file path=[Content_Types].xml><?xml version="1.0" encoding="utf-8"?>
<Types xmlns="http://schemas.openxmlformats.org/package/2006/content-types">
  <Default Extension="docx" ContentType="application/vnd.openxmlformats-officedocument.wordprocessingml.documen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76" r:id="rId2"/>
    <p:sldId id="263" r:id="rId3"/>
    <p:sldId id="264" r:id="rId4"/>
    <p:sldId id="284" r:id="rId5"/>
    <p:sldId id="265" r:id="rId6"/>
    <p:sldId id="269" r:id="rId7"/>
    <p:sldId id="270" r:id="rId8"/>
    <p:sldId id="285" r:id="rId9"/>
    <p:sldId id="286" r:id="rId1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FDEC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howGuides="1">
      <p:cViewPr varScale="1">
        <p:scale>
          <a:sx n="86" d="100"/>
          <a:sy n="86" d="100"/>
        </p:scale>
        <p:origin x="1354" y="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image" Target="../media/image8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image" Target="../media/image10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image" Target="../media/image14.e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image" Target="../media/image16.e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65434224-2FAF-48F7-AACC-7211ED04BC3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9734" y="4428968"/>
            <a:ext cx="1394037" cy="139403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10201" y="4049481"/>
            <a:ext cx="4517571" cy="12461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4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13435" y="5231745"/>
            <a:ext cx="1111103" cy="98167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5FAB4D84-15FC-4BC9-BBE4-36830AE576B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058" y="1876868"/>
            <a:ext cx="8702415" cy="2270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4093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</a:p>
        </p:txBody>
      </p:sp>
    </p:spTree>
    <p:extLst>
      <p:ext uri="{BB962C8B-B14F-4D97-AF65-F5344CB8AC3E}">
        <p14:creationId xmlns:p14="http://schemas.microsoft.com/office/powerpoint/2010/main" val="9898332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992188"/>
            <a:ext cx="7886700" cy="559632"/>
          </a:xfrm>
          <a:prstGeom prst="rect">
            <a:avLst/>
          </a:prstGeom>
        </p:spPr>
        <p:txBody>
          <a:bodyPr/>
          <a:lstStyle>
            <a:lvl1pPr>
              <a:defRPr sz="3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34586" y="2883353"/>
            <a:ext cx="5580763" cy="314531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/>
            </a:lvl1pPr>
            <a:lvl2pPr marL="457200" indent="0">
              <a:buFontTx/>
              <a:buNone/>
              <a:defRPr sz="2000"/>
            </a:lvl2pPr>
            <a:lvl3pPr marL="914400" indent="0">
              <a:buFontTx/>
              <a:buNone/>
              <a:defRPr sz="2000"/>
            </a:lvl3pPr>
            <a:lvl4pPr marL="1371600" indent="0">
              <a:buFontTx/>
              <a:buNone/>
              <a:defRPr sz="2000"/>
            </a:lvl4pPr>
            <a:lvl5pPr marL="1828800" indent="0">
              <a:buFontTx/>
              <a:buNone/>
              <a:defRPr sz="20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4360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93669DD7-35A9-408C-A10D-F849E2DC8E3A}"/>
              </a:ext>
            </a:extLst>
          </p:cNvPr>
          <p:cNvSpPr/>
          <p:nvPr userDrawn="1"/>
        </p:nvSpPr>
        <p:spPr>
          <a:xfrm>
            <a:off x="2218660" y="2721930"/>
            <a:ext cx="6946605" cy="1350334"/>
          </a:xfrm>
          <a:prstGeom prst="rect">
            <a:avLst/>
          </a:prstGeom>
          <a:solidFill>
            <a:srgbClr val="9B04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85E497B3-5413-44C8-80CA-B58F43EDF46B}"/>
              </a:ext>
            </a:extLst>
          </p:cNvPr>
          <p:cNvSpPr/>
          <p:nvPr userDrawn="1"/>
        </p:nvSpPr>
        <p:spPr>
          <a:xfrm>
            <a:off x="0" y="2721930"/>
            <a:ext cx="2197395" cy="1350334"/>
          </a:xfrm>
          <a:prstGeom prst="rect">
            <a:avLst/>
          </a:prstGeom>
          <a:solidFill>
            <a:srgbClr val="B705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9859" y="2721930"/>
            <a:ext cx="6835406" cy="1350333"/>
          </a:xfrm>
          <a:prstGeom prst="rect">
            <a:avLst/>
          </a:prstGeom>
        </p:spPr>
        <p:txBody>
          <a:bodyPr anchor="ctr"/>
          <a:lstStyle>
            <a:lvl1pPr>
              <a:defRPr sz="3500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2929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63786" y="6492875"/>
            <a:ext cx="478465" cy="365125"/>
          </a:xfrm>
        </p:spPr>
        <p:txBody>
          <a:bodyPr/>
          <a:lstStyle>
            <a:lvl1pPr>
              <a:defRPr>
                <a:solidFill>
                  <a:srgbClr val="9B0483"/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: 圆角 6">
            <a:hlinkClick r:id="rId2" action="ppaction://hlinksldjump"/>
            <a:extLst>
              <a:ext uri="{FF2B5EF4-FFF2-40B4-BE49-F238E27FC236}">
                <a16:creationId xmlns:a16="http://schemas.microsoft.com/office/drawing/2014/main" id="{E2E57EE3-11DB-46D2-B63F-A8152DC64AE3}"/>
              </a:ext>
            </a:extLst>
          </p:cNvPr>
          <p:cNvSpPr/>
          <p:nvPr userDrawn="1"/>
        </p:nvSpPr>
        <p:spPr>
          <a:xfrm>
            <a:off x="3805135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快乐预习感知</a:t>
            </a:r>
          </a:p>
        </p:txBody>
      </p:sp>
    </p:spTree>
    <p:extLst>
      <p:ext uri="{BB962C8B-B14F-4D97-AF65-F5344CB8AC3E}">
        <p14:creationId xmlns:p14="http://schemas.microsoft.com/office/powerpoint/2010/main" val="195833611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7944" y="83142"/>
            <a:ext cx="499730" cy="365125"/>
          </a:xfrm>
        </p:spPr>
        <p:txBody>
          <a:bodyPr/>
          <a:lstStyle/>
          <a:p>
            <a:fld id="{2B2B16AE-5ED9-45DB-804F-A9FCC457E6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225008"/>
      </p:ext>
    </p:extLst>
  </p:cSld>
  <p:clrMapOvr>
    <a:masterClrMapping/>
  </p:clrMapOvr>
  <p:transition spd="slow">
    <p:pu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7944" y="83142"/>
            <a:ext cx="499730" cy="365125"/>
          </a:xfrm>
        </p:spPr>
        <p:txBody>
          <a:bodyPr/>
          <a:lstStyle/>
          <a:p>
            <a:fld id="{2B2B16AE-5ED9-45DB-804F-A9FCC457E6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6606299"/>
      </p:ext>
    </p:extLst>
  </p:cSld>
  <p:clrMapOvr>
    <a:masterClrMapping/>
  </p:clrMapOvr>
  <p:transition spd="slow">
    <p:pu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905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 userDrawn="1"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快乐预习感知</a:t>
            </a:r>
          </a:p>
        </p:txBody>
      </p:sp>
    </p:spTree>
    <p:extLst>
      <p:ext uri="{BB962C8B-B14F-4D97-AF65-F5344CB8AC3E}">
        <p14:creationId xmlns:p14="http://schemas.microsoft.com/office/powerpoint/2010/main" val="39932359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互动课堂理解</a:t>
            </a:r>
          </a:p>
        </p:txBody>
      </p:sp>
    </p:spTree>
    <p:extLst>
      <p:ext uri="{BB962C8B-B14F-4D97-AF65-F5344CB8AC3E}">
        <p14:creationId xmlns:p14="http://schemas.microsoft.com/office/powerpoint/2010/main" val="37240533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0E3FF8-7F77-4CDF-B71A-F850CBD5FCB4}" type="datetimeFigureOut">
              <a:rPr lang="zh-CN" altLang="en-US" smtClean="0"/>
              <a:t>2020/2/13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A46417D4-07CE-4C71-B071-10F7CA95E0A3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9056"/>
            <a:ext cx="9144000" cy="616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5636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.docx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7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8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2.docx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9.emf"/><Relationship Id="rId5" Type="http://schemas.openxmlformats.org/officeDocument/2006/relationships/package" Target="../embeddings/Microsoft_Word_Document3.docx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Document4.docx"/><Relationship Id="rId3" Type="http://schemas.openxmlformats.org/officeDocument/2006/relationships/slide" Target="slide5.xml"/><Relationship Id="rId7" Type="http://schemas.openxmlformats.org/officeDocument/2006/relationships/slide" Target="slide9.xml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4.vml"/><Relationship Id="rId6" Type="http://schemas.openxmlformats.org/officeDocument/2006/relationships/slide" Target="slide8.xml"/><Relationship Id="rId11" Type="http://schemas.openxmlformats.org/officeDocument/2006/relationships/image" Target="../media/image11.emf"/><Relationship Id="rId5" Type="http://schemas.openxmlformats.org/officeDocument/2006/relationships/slide" Target="slide7.xml"/><Relationship Id="rId10" Type="http://schemas.openxmlformats.org/officeDocument/2006/relationships/package" Target="../embeddings/Microsoft_Word_Document5.docx"/><Relationship Id="rId4" Type="http://schemas.openxmlformats.org/officeDocument/2006/relationships/slide" Target="slide6.xml"/><Relationship Id="rId9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7" Type="http://schemas.openxmlformats.org/officeDocument/2006/relationships/image" Target="../media/image12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Document6.docx"/><Relationship Id="rId3" Type="http://schemas.openxmlformats.org/officeDocument/2006/relationships/slide" Target="slide5.xml"/><Relationship Id="rId7" Type="http://schemas.openxmlformats.org/officeDocument/2006/relationships/slide" Target="slide9.xml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5.vml"/><Relationship Id="rId6" Type="http://schemas.openxmlformats.org/officeDocument/2006/relationships/slide" Target="slide8.xml"/><Relationship Id="rId5" Type="http://schemas.openxmlformats.org/officeDocument/2006/relationships/slide" Target="slide7.xml"/><Relationship Id="rId4" Type="http://schemas.openxmlformats.org/officeDocument/2006/relationships/slide" Target="slide6.xml"/><Relationship Id="rId9" Type="http://schemas.openxmlformats.org/officeDocument/2006/relationships/image" Target="../media/image13.e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Document7.docx"/><Relationship Id="rId3" Type="http://schemas.openxmlformats.org/officeDocument/2006/relationships/slide" Target="slide5.xml"/><Relationship Id="rId7" Type="http://schemas.openxmlformats.org/officeDocument/2006/relationships/slide" Target="slide9.xml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6.vml"/><Relationship Id="rId6" Type="http://schemas.openxmlformats.org/officeDocument/2006/relationships/slide" Target="slide8.xml"/><Relationship Id="rId11" Type="http://schemas.openxmlformats.org/officeDocument/2006/relationships/image" Target="../media/image15.emf"/><Relationship Id="rId5" Type="http://schemas.openxmlformats.org/officeDocument/2006/relationships/slide" Target="slide7.xml"/><Relationship Id="rId10" Type="http://schemas.openxmlformats.org/officeDocument/2006/relationships/package" Target="../embeddings/Microsoft_Word_Document8.docx"/><Relationship Id="rId4" Type="http://schemas.openxmlformats.org/officeDocument/2006/relationships/slide" Target="slide6.xml"/><Relationship Id="rId9" Type="http://schemas.openxmlformats.org/officeDocument/2006/relationships/image" Target="../media/image14.e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Document9.docx"/><Relationship Id="rId3" Type="http://schemas.openxmlformats.org/officeDocument/2006/relationships/slide" Target="slide5.xml"/><Relationship Id="rId7" Type="http://schemas.openxmlformats.org/officeDocument/2006/relationships/slide" Target="slide9.xml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7.vml"/><Relationship Id="rId6" Type="http://schemas.openxmlformats.org/officeDocument/2006/relationships/slide" Target="slide8.xml"/><Relationship Id="rId11" Type="http://schemas.openxmlformats.org/officeDocument/2006/relationships/image" Target="../media/image17.emf"/><Relationship Id="rId5" Type="http://schemas.openxmlformats.org/officeDocument/2006/relationships/slide" Target="slide7.xml"/><Relationship Id="rId10" Type="http://schemas.openxmlformats.org/officeDocument/2006/relationships/package" Target="../embeddings/Microsoft_Word_Document10.docx"/><Relationship Id="rId4" Type="http://schemas.openxmlformats.org/officeDocument/2006/relationships/slide" Target="slide6.xml"/><Relationship Id="rId9" Type="http://schemas.openxmlformats.org/officeDocument/2006/relationships/image" Target="../media/image1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/>
              <a:t>第</a:t>
            </a:r>
            <a:r>
              <a:rPr lang="en-US" altLang="zh-CN"/>
              <a:t>2</a:t>
            </a:r>
            <a:r>
              <a:rPr lang="zh-CN" altLang="zh-CN"/>
              <a:t>节　功率</a:t>
            </a:r>
          </a:p>
        </p:txBody>
      </p:sp>
    </p:spTree>
    <p:extLst>
      <p:ext uri="{BB962C8B-B14F-4D97-AF65-F5344CB8AC3E}">
        <p14:creationId xmlns:p14="http://schemas.microsoft.com/office/powerpoint/2010/main" val="3374691493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spect="1"/>
          </p:cNvSpPr>
          <p:nvPr/>
        </p:nvSpPr>
        <p:spPr>
          <a:xfrm>
            <a:off x="508000" y="788366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一、比较做功快慢的方法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做相同的功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所用时间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越短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做功越快。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在相同时间内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做功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越多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做功越快。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667378" y="1243463"/>
            <a:ext cx="535066" cy="2967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88959" y="1641147"/>
            <a:ext cx="535066" cy="3027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2084510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二、功率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表示物体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做功快慢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的物理量。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功与时间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之比。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6881309"/>
              </p:ext>
            </p:extLst>
          </p:nvPr>
        </p:nvGraphicFramePr>
        <p:xfrm>
          <a:off x="312642" y="3346384"/>
          <a:ext cx="8128000" cy="4941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文档" r:id="rId3" imgW="3839157" imgH="233322" progId="Word.Document.12">
                  <p:embed/>
                </p:oleObj>
              </mc:Choice>
              <mc:Fallback>
                <p:oleObj name="文档" r:id="rId3" imgW="3839157" imgH="233322" progId="Word.Document.12">
                  <p:embed/>
                  <p:pic>
                    <p:nvPicPr>
                      <p:cNvPr id="9" name="对象 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12642" y="3346384"/>
                        <a:ext cx="8128000" cy="4941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矩形 9"/>
          <p:cNvSpPr>
            <a:spLocks noChangeAspect="1"/>
          </p:cNvSpPr>
          <p:nvPr/>
        </p:nvSpPr>
        <p:spPr>
          <a:xfrm>
            <a:off x="508000" y="3851405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功率在数值上等于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单位时间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内所做的功。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各物理量的单位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焦耳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(J);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(s);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瓦特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(W)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单位换算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:1 kW=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u="sng" baseline="300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讨论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 W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 W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的机械哪一个做功快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indent="26797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 W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的机械做功快。原因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功率是表示物体做功快慢的物理量。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1669908" y="3840519"/>
            <a:ext cx="720080" cy="0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2846798" y="2541206"/>
            <a:ext cx="1080832" cy="2967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724338" y="2935311"/>
            <a:ext cx="1080832" cy="3057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716337" y="3348567"/>
            <a:ext cx="603288" cy="4725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090919" y="3902690"/>
            <a:ext cx="1113582" cy="3057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070718" y="4698058"/>
            <a:ext cx="360040" cy="3057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9082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420126"/>
            <a:ext cx="8128000" cy="427174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功、功率是两个不同的概念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功的多少是由力和在这个力的方向上移动的距离的乘积决定的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Fs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。功率表示力对物体做功的快慢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它是由做功的多少和所需时间长短两个因素决定的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功率的大小反映的是做功的快慢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并不代表做功的多少。功率大表示做功快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即做相同的功所用时间少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或是在相同的时间内做功多。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做功的多少也不代表功率的大小。做功多的机械不一定功率大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反之做功少的机械功率不一定小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还要看另一个决定因素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时间。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5856932"/>
              </p:ext>
            </p:extLst>
          </p:nvPr>
        </p:nvGraphicFramePr>
        <p:xfrm>
          <a:off x="4050166" y="2644549"/>
          <a:ext cx="2889250" cy="500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name="文档" r:id="rId3" imgW="1376905" imgH="236202" progId="Word.Document.12">
                  <p:embed/>
                </p:oleObj>
              </mc:Choice>
              <mc:Fallback>
                <p:oleObj name="文档" r:id="rId3" imgW="1376905" imgH="236202" progId="Word.Document.12">
                  <p:embed/>
                  <p:pic>
                    <p:nvPicPr>
                      <p:cNvPr id="3" name="对象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050166" y="2644549"/>
                        <a:ext cx="2889250" cy="500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79648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980728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【例题】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中考体育测试跳绳的项目中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某同学在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min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内跳了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每次跳的高度大约为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。他跳绳时的功率大约为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A.1 000 W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B.100 W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C.10 W	D.1 W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点拨</a:t>
            </a:r>
            <a:r>
              <a:rPr lang="zh-CN" altLang="zh-CN" sz="2200" dirty="0">
                <a:solidFill>
                  <a:srgbClr val="FF0000"/>
                </a:solidFill>
                <a:effectLst/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首先估测出中学生的重力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而跳绳的过程是克服自身重力做功的过程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知道每次跳的高度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可利用公式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Gh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计算出所做的总功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又知道做功的时间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再利用公式</a:t>
            </a:r>
            <a:r>
              <a:rPr lang="en-US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计算出跳绳时的功率。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 dirty="0">
                <a:solidFill>
                  <a:srgbClr val="FF0000"/>
                </a:solidFill>
                <a:effectLst/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初中生重力大约为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600</a:t>
            </a:r>
            <a:r>
              <a:rPr lang="en-US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cm=0.05</a:t>
            </a:r>
            <a:r>
              <a:rPr lang="en-US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所以做的总功为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600</a:t>
            </a:r>
            <a:r>
              <a:rPr lang="en-US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N×0.05</a:t>
            </a:r>
            <a:r>
              <a:rPr lang="en-US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m×180=5</a:t>
            </a:r>
            <a:r>
              <a:rPr lang="en-US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400</a:t>
            </a:r>
            <a:r>
              <a:rPr lang="en-US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J;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min=60</a:t>
            </a:r>
            <a:r>
              <a:rPr lang="en-US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所以跳绳时的功率为</a:t>
            </a:r>
            <a:r>
              <a:rPr lang="en-US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      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</a:t>
            </a:r>
            <a:r>
              <a:rPr lang="en-US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在上述四个选项中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en-US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最接近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</a:t>
            </a:r>
            <a:r>
              <a:rPr lang="en-US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符合题意。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zh-CN" altLang="zh-CN" sz="2200" dirty="0">
                <a:solidFill>
                  <a:srgbClr val="FF0000"/>
                </a:solidFill>
                <a:effectLst/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0358738"/>
              </p:ext>
            </p:extLst>
          </p:nvPr>
        </p:nvGraphicFramePr>
        <p:xfrm>
          <a:off x="4150838" y="3402667"/>
          <a:ext cx="2889250" cy="500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" name="文档" r:id="rId3" imgW="1376905" imgH="236202" progId="Word.Document.12">
                  <p:embed/>
                </p:oleObj>
              </mc:Choice>
              <mc:Fallback>
                <p:oleObj name="文档" r:id="rId3" imgW="1376905" imgH="236202" progId="Word.Document.12">
                  <p:embed/>
                  <p:pic>
                    <p:nvPicPr>
                      <p:cNvPr id="4" name="对象 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150838" y="3402667"/>
                        <a:ext cx="2889250" cy="500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5022471"/>
              </p:ext>
            </p:extLst>
          </p:nvPr>
        </p:nvGraphicFramePr>
        <p:xfrm>
          <a:off x="1454397" y="4601584"/>
          <a:ext cx="7656945" cy="4718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7" name="文档" r:id="rId5" imgW="3839157" imgH="236562" progId="Word.Document.12">
                  <p:embed/>
                </p:oleObj>
              </mc:Choice>
              <mc:Fallback>
                <p:oleObj name="文档" r:id="rId5" imgW="3839157" imgH="236562" progId="Word.Document.12">
                  <p:embed/>
                  <p:pic>
                    <p:nvPicPr>
                      <p:cNvPr id="5" name="对象 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454397" y="4601584"/>
                        <a:ext cx="7656945" cy="4718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24987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550438" y="86369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019311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1488184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6" action="ppaction://hlinksldjump"/>
          </p:cNvPr>
          <p:cNvSpPr/>
          <p:nvPr/>
        </p:nvSpPr>
        <p:spPr>
          <a:xfrm>
            <a:off x="1957057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7" action="ppaction://hlinksldjump"/>
          </p:cNvPr>
          <p:cNvSpPr/>
          <p:nvPr/>
        </p:nvSpPr>
        <p:spPr>
          <a:xfrm>
            <a:off x="2425930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508000" y="112729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一、功率的概念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下列说法中正确的是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做功越多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则功率越大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做功时间越短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功率越大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功率越大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表示做功越快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功率小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做功一定少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五边形 12"/>
          <p:cNvSpPr/>
          <p:nvPr/>
        </p:nvSpPr>
        <p:spPr>
          <a:xfrm>
            <a:off x="7639880" y="6234057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14" name="五边形 13"/>
          <p:cNvSpPr/>
          <p:nvPr/>
        </p:nvSpPr>
        <p:spPr>
          <a:xfrm>
            <a:off x="6743759" y="6234057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468429" y="3573016"/>
            <a:ext cx="8240937" cy="2949073"/>
            <a:chOff x="641756" y="2568159"/>
            <a:chExt cx="8240937" cy="2949073"/>
          </a:xfrm>
        </p:grpSpPr>
        <p:grpSp>
          <p:nvGrpSpPr>
            <p:cNvPr id="16" name="组合 15"/>
            <p:cNvGrpSpPr/>
            <p:nvPr/>
          </p:nvGrpSpPr>
          <p:grpSpPr>
            <a:xfrm>
              <a:off x="641756" y="2568159"/>
              <a:ext cx="8240937" cy="2949073"/>
              <a:chOff x="641756" y="9092"/>
              <a:chExt cx="8240937" cy="2949073"/>
            </a:xfrm>
          </p:grpSpPr>
          <p:sp>
            <p:nvSpPr>
              <p:cNvPr id="18" name="五边形 17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9" name="燕尾形 18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0" name="组合 19"/>
              <p:cNvGrpSpPr/>
              <p:nvPr/>
            </p:nvGrpSpPr>
            <p:grpSpPr>
              <a:xfrm>
                <a:off x="641756" y="9092"/>
                <a:ext cx="8240937" cy="2634786"/>
                <a:chOff x="641756" y="9092"/>
                <a:chExt cx="8240937" cy="2634786"/>
              </a:xfrm>
            </p:grpSpPr>
            <p:sp>
              <p:nvSpPr>
                <p:cNvPr id="21" name="矩形 20"/>
                <p:cNvSpPr/>
                <p:nvPr/>
              </p:nvSpPr>
              <p:spPr>
                <a:xfrm>
                  <a:off x="641756" y="9092"/>
                  <a:ext cx="8240937" cy="2634786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" name="TextBox 21"/>
                <p:cNvSpPr txBox="1"/>
                <p:nvPr/>
              </p:nvSpPr>
              <p:spPr>
                <a:xfrm>
                  <a:off x="8368859" y="81100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graphicFrame>
          <p:nvGraphicFramePr>
            <p:cNvPr id="17" name="对象 1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73232578"/>
                </p:ext>
              </p:extLst>
            </p:nvPr>
          </p:nvGraphicFramePr>
          <p:xfrm>
            <a:off x="819440" y="2930184"/>
            <a:ext cx="7924800" cy="20494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170" name="文档" r:id="rId8" imgW="3811890" imgH="989931" progId="Word.Document.12">
                    <p:embed/>
                  </p:oleObj>
                </mc:Choice>
                <mc:Fallback>
                  <p:oleObj name="文档" r:id="rId8" imgW="3811890" imgH="989931" progId="Word.Document.12">
                    <p:embed/>
                    <p:pic>
                      <p:nvPicPr>
                        <p:cNvPr id="17" name="对象 1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19440" y="2930184"/>
                          <a:ext cx="7924800" cy="204946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3" name="组合 22"/>
          <p:cNvGrpSpPr/>
          <p:nvPr/>
        </p:nvGrpSpPr>
        <p:grpSpPr>
          <a:xfrm>
            <a:off x="468430" y="5338167"/>
            <a:ext cx="8251570" cy="1187177"/>
            <a:chOff x="384903" y="5338167"/>
            <a:chExt cx="8251570" cy="1187177"/>
          </a:xfrm>
        </p:grpSpPr>
        <p:grpSp>
          <p:nvGrpSpPr>
            <p:cNvPr id="24" name="组合 23"/>
            <p:cNvGrpSpPr/>
            <p:nvPr/>
          </p:nvGrpSpPr>
          <p:grpSpPr>
            <a:xfrm>
              <a:off x="384903" y="5338167"/>
              <a:ext cx="8251570" cy="1187177"/>
              <a:chOff x="384903" y="3720420"/>
              <a:chExt cx="8251570" cy="1187177"/>
            </a:xfrm>
          </p:grpSpPr>
          <p:sp>
            <p:nvSpPr>
              <p:cNvPr id="26" name="五边形 25"/>
              <p:cNvSpPr/>
              <p:nvPr/>
            </p:nvSpPr>
            <p:spPr>
              <a:xfrm>
                <a:off x="7556353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7" name="五边形 26"/>
              <p:cNvSpPr/>
              <p:nvPr/>
            </p:nvSpPr>
            <p:spPr>
              <a:xfrm>
                <a:off x="6660232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8" name="燕尾形 27"/>
              <p:cNvSpPr/>
              <p:nvPr/>
            </p:nvSpPr>
            <p:spPr>
              <a:xfrm>
                <a:off x="7782112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384903" y="3720420"/>
                <a:ext cx="8239109" cy="871742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TextBox 29"/>
              <p:cNvSpPr txBox="1"/>
              <p:nvPr/>
            </p:nvSpPr>
            <p:spPr>
              <a:xfrm>
                <a:off x="8100392" y="3792428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graphicFrame>
          <p:nvGraphicFramePr>
            <p:cNvPr id="25" name="对象 2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540535011"/>
                </p:ext>
              </p:extLst>
            </p:nvPr>
          </p:nvGraphicFramePr>
          <p:xfrm>
            <a:off x="589691" y="5661248"/>
            <a:ext cx="7880994" cy="43825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171" name="文档" r:id="rId10" imgW="3838050" imgH="215930" progId="Word.Document.12">
                    <p:embed/>
                  </p:oleObj>
                </mc:Choice>
                <mc:Fallback>
                  <p:oleObj name="文档" r:id="rId10" imgW="3838050" imgH="215930" progId="Word.Document.12">
                    <p:embed/>
                    <p:pic>
                      <p:nvPicPr>
                        <p:cNvPr id="25" name="对象 2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89691" y="5661248"/>
                          <a:ext cx="7880994" cy="438259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1043063640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550438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1019311" y="86369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4" action="ppaction://hlinksldjump"/>
          </p:cNvPr>
          <p:cNvSpPr/>
          <p:nvPr/>
        </p:nvSpPr>
        <p:spPr>
          <a:xfrm>
            <a:off x="1488184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5" action="ppaction://hlinksldjump"/>
          </p:cNvPr>
          <p:cNvSpPr/>
          <p:nvPr/>
        </p:nvSpPr>
        <p:spPr>
          <a:xfrm>
            <a:off x="1957057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6" action="ppaction://hlinksldjump"/>
          </p:cNvPr>
          <p:cNvSpPr/>
          <p:nvPr/>
        </p:nvSpPr>
        <p:spPr>
          <a:xfrm>
            <a:off x="2425930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340768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湖南株洲中考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甲、乙、丙、丁四个同学进行攀岩比赛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他们做的功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与时间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的关系如图所示。若规定做功最快的获胜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则最后胜出的一定是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丁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4" name="19Y62.eps" descr="id:2147492936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4283968" y="2315285"/>
            <a:ext cx="2376264" cy="2148247"/>
          </a:xfrm>
          <a:prstGeom prst="rect">
            <a:avLst/>
          </a:prstGeom>
        </p:spPr>
      </p:pic>
      <p:sp>
        <p:nvSpPr>
          <p:cNvPr id="13" name="五边形 12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15" name="五边形 14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468427" y="4437112"/>
            <a:ext cx="8247377" cy="2088232"/>
            <a:chOff x="645102" y="2377855"/>
            <a:chExt cx="8247377" cy="2088232"/>
          </a:xfrm>
        </p:grpSpPr>
        <p:grpSp>
          <p:nvGrpSpPr>
            <p:cNvPr id="17" name="组合 16"/>
            <p:cNvGrpSpPr/>
            <p:nvPr/>
          </p:nvGrpSpPr>
          <p:grpSpPr>
            <a:xfrm>
              <a:off x="645102" y="2377855"/>
              <a:ext cx="8247377" cy="2088232"/>
              <a:chOff x="645102" y="332656"/>
              <a:chExt cx="8247377" cy="2088232"/>
            </a:xfrm>
          </p:grpSpPr>
          <p:sp>
            <p:nvSpPr>
              <p:cNvPr id="19" name="五边形 18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0" name="燕尾形 19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1" name="组合 20"/>
              <p:cNvGrpSpPr/>
              <p:nvPr/>
            </p:nvGrpSpPr>
            <p:grpSpPr>
              <a:xfrm>
                <a:off x="645102" y="332656"/>
                <a:ext cx="8247377" cy="1771224"/>
                <a:chOff x="645102" y="332656"/>
                <a:chExt cx="8247377" cy="1771224"/>
              </a:xfrm>
            </p:grpSpPr>
            <p:sp>
              <p:nvSpPr>
                <p:cNvPr id="22" name="矩形 21"/>
                <p:cNvSpPr/>
                <p:nvPr/>
              </p:nvSpPr>
              <p:spPr>
                <a:xfrm>
                  <a:off x="645102" y="332656"/>
                  <a:ext cx="8247377" cy="1771224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" name="TextBox 28"/>
                <p:cNvSpPr txBox="1"/>
                <p:nvPr/>
              </p:nvSpPr>
              <p:spPr>
                <a:xfrm>
                  <a:off x="8371094" y="442265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sp>
          <p:nvSpPr>
            <p:cNvPr id="18" name="矩形 17"/>
            <p:cNvSpPr>
              <a:spLocks noChangeAspect="1"/>
            </p:cNvSpPr>
            <p:nvPr/>
          </p:nvSpPr>
          <p:spPr>
            <a:xfrm>
              <a:off x="860242" y="2828110"/>
              <a:ext cx="7775757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2000" dirty="0"/>
                <a:t>在相同时间内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做功越多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功率越大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也就是做功越快。由题图知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当时间相同时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甲做功多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所以甲功率大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做功快。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25" name="组合 24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27" name="五边形 26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8" name="五边形 27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9" name="燕尾形 28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sp>
          <p:nvSpPr>
            <p:cNvPr id="26" name="矩形 25"/>
            <p:cNvSpPr>
              <a:spLocks noChangeAspect="1"/>
            </p:cNvSpPr>
            <p:nvPr/>
          </p:nvSpPr>
          <p:spPr>
            <a:xfrm>
              <a:off x="860240" y="4965857"/>
              <a:ext cx="7744207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>
                  <a:latin typeface="Times New Roman" panose="02020603050405020304" pitchFamily="18" charset="0"/>
                </a:rPr>
                <a:t>A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83754760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3" action="ppaction://hlinksldjump"/>
          </p:cNvPr>
          <p:cNvSpPr/>
          <p:nvPr/>
        </p:nvSpPr>
        <p:spPr>
          <a:xfrm>
            <a:off x="550438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4" action="ppaction://hlinksldjump"/>
          </p:cNvPr>
          <p:cNvSpPr/>
          <p:nvPr/>
        </p:nvSpPr>
        <p:spPr>
          <a:xfrm>
            <a:off x="1019311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5" action="ppaction://hlinksldjump"/>
          </p:cNvPr>
          <p:cNvSpPr/>
          <p:nvPr/>
        </p:nvSpPr>
        <p:spPr>
          <a:xfrm>
            <a:off x="1488184" y="86369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6" action="ppaction://hlinksldjump"/>
          </p:cNvPr>
          <p:cNvSpPr/>
          <p:nvPr/>
        </p:nvSpPr>
        <p:spPr>
          <a:xfrm>
            <a:off x="1957057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7" action="ppaction://hlinksldjump"/>
          </p:cNvPr>
          <p:cNvSpPr/>
          <p:nvPr/>
        </p:nvSpPr>
        <p:spPr>
          <a:xfrm>
            <a:off x="2425930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4801"/>
            <a:ext cx="8128000" cy="17173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挖土机和人同时挖土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挖土机和人相比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做功快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的功率大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这是采用在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内比较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的方法比较物体做功快慢的。另一种判断方法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比较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多少。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0905552"/>
              </p:ext>
            </p:extLst>
          </p:nvPr>
        </p:nvGraphicFramePr>
        <p:xfrm>
          <a:off x="508000" y="2957018"/>
          <a:ext cx="8128000" cy="17681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4" name="文档" r:id="rId8" imgW="3839157" imgH="834629" progId="Word.Document.12">
                  <p:embed/>
                </p:oleObj>
              </mc:Choice>
              <mc:Fallback>
                <p:oleObj name="文档" r:id="rId8" imgW="3839157" imgH="834629" progId="Word.Document.12">
                  <p:embed/>
                  <p:pic>
                    <p:nvPicPr>
                      <p:cNvPr id="3" name="对象 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2957018"/>
                        <a:ext cx="8128000" cy="17681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五边形 17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19" name="五边形 18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468427" y="3933056"/>
            <a:ext cx="8247377" cy="2592288"/>
            <a:chOff x="645102" y="1873799"/>
            <a:chExt cx="8247377" cy="2592288"/>
          </a:xfrm>
        </p:grpSpPr>
        <p:grpSp>
          <p:nvGrpSpPr>
            <p:cNvPr id="21" name="组合 20"/>
            <p:cNvGrpSpPr/>
            <p:nvPr/>
          </p:nvGrpSpPr>
          <p:grpSpPr>
            <a:xfrm>
              <a:off x="645102" y="1873799"/>
              <a:ext cx="8247377" cy="2592288"/>
              <a:chOff x="645102" y="-171400"/>
              <a:chExt cx="8247377" cy="2592288"/>
            </a:xfrm>
          </p:grpSpPr>
          <p:sp>
            <p:nvSpPr>
              <p:cNvPr id="23" name="五边形 22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4" name="燕尾形 23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5" name="组合 24"/>
              <p:cNvGrpSpPr/>
              <p:nvPr/>
            </p:nvGrpSpPr>
            <p:grpSpPr>
              <a:xfrm>
                <a:off x="645102" y="-171400"/>
                <a:ext cx="8247377" cy="2275280"/>
                <a:chOff x="645102" y="-171400"/>
                <a:chExt cx="8247377" cy="2275280"/>
              </a:xfrm>
            </p:grpSpPr>
            <p:sp>
              <p:nvSpPr>
                <p:cNvPr id="26" name="矩形 25"/>
                <p:cNvSpPr/>
                <p:nvPr/>
              </p:nvSpPr>
              <p:spPr>
                <a:xfrm>
                  <a:off x="645102" y="-171400"/>
                  <a:ext cx="8247377" cy="2275280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" name="TextBox 28"/>
                <p:cNvSpPr txBox="1"/>
                <p:nvPr/>
              </p:nvSpPr>
              <p:spPr>
                <a:xfrm>
                  <a:off x="8371094" y="-38270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sp>
          <p:nvSpPr>
            <p:cNvPr id="22" name="矩形 21"/>
            <p:cNvSpPr>
              <a:spLocks noChangeAspect="1"/>
            </p:cNvSpPr>
            <p:nvPr/>
          </p:nvSpPr>
          <p:spPr>
            <a:xfrm>
              <a:off x="860242" y="2249936"/>
              <a:ext cx="7775757" cy="14246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功率反映物体做功的快慢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在做功的时间相同时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比较物体做功的多少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做的功越多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说明做功越快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功率越大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同理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物体做相同的功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所用的时间越短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做功越快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功率越大。</a:t>
              </a:r>
              <a:endParaRPr lang="zh-CN" altLang="zh-CN" sz="20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29" name="组合 28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31" name="五边形 30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32" name="五边形 31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3" name="燕尾形 32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sp>
          <p:nvSpPr>
            <p:cNvPr id="30" name="矩形 29"/>
            <p:cNvSpPr>
              <a:spLocks noChangeAspect="1"/>
            </p:cNvSpPr>
            <p:nvPr/>
          </p:nvSpPr>
          <p:spPr>
            <a:xfrm>
              <a:off x="860240" y="4965857"/>
              <a:ext cx="7744207" cy="4955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2000" dirty="0"/>
                <a:t>挖土机</a:t>
              </a:r>
              <a:r>
                <a:rPr lang="zh-CN" altLang="zh-CN" sz="2000" i="1" dirty="0"/>
                <a:t>　</a:t>
              </a:r>
              <a:r>
                <a:rPr lang="zh-CN" altLang="zh-CN" sz="2000" dirty="0"/>
                <a:t>挖土机</a:t>
              </a:r>
              <a:r>
                <a:rPr lang="zh-CN" altLang="zh-CN" sz="2000" i="1" dirty="0"/>
                <a:t>　</a:t>
              </a:r>
              <a:r>
                <a:rPr lang="zh-CN" altLang="zh-CN" sz="2000" dirty="0"/>
                <a:t>相同的时间</a:t>
              </a:r>
              <a:r>
                <a:rPr lang="zh-CN" altLang="zh-CN" sz="2000" i="1" dirty="0"/>
                <a:t>　</a:t>
              </a:r>
              <a:r>
                <a:rPr lang="zh-CN" altLang="zh-CN" sz="2000" dirty="0"/>
                <a:t>做功的多少</a:t>
              </a:r>
              <a:r>
                <a:rPr lang="zh-CN" altLang="zh-CN" sz="2000" i="1" dirty="0"/>
                <a:t>　</a:t>
              </a:r>
              <a:r>
                <a:rPr lang="zh-CN" altLang="zh-CN" sz="2000" dirty="0"/>
                <a:t>做功</a:t>
              </a:r>
              <a:r>
                <a:rPr lang="zh-CN" altLang="zh-CN" sz="2000" i="1" dirty="0"/>
                <a:t>　</a:t>
              </a:r>
              <a:r>
                <a:rPr lang="zh-CN" altLang="zh-CN" sz="2000" dirty="0"/>
                <a:t>时间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59091708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3" action="ppaction://hlinksldjump"/>
          </p:cNvPr>
          <p:cNvSpPr/>
          <p:nvPr/>
        </p:nvSpPr>
        <p:spPr>
          <a:xfrm>
            <a:off x="550438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4" action="ppaction://hlinksldjump"/>
          </p:cNvPr>
          <p:cNvSpPr/>
          <p:nvPr/>
        </p:nvSpPr>
        <p:spPr>
          <a:xfrm>
            <a:off x="1019311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5" action="ppaction://hlinksldjump"/>
          </p:cNvPr>
          <p:cNvSpPr/>
          <p:nvPr/>
        </p:nvSpPr>
        <p:spPr>
          <a:xfrm>
            <a:off x="1488184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6" action="ppaction://hlinksldjump"/>
          </p:cNvPr>
          <p:cNvSpPr/>
          <p:nvPr/>
        </p:nvSpPr>
        <p:spPr>
          <a:xfrm>
            <a:off x="1957057" y="86369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7" action="ppaction://hlinksldjump"/>
          </p:cNvPr>
          <p:cNvSpPr/>
          <p:nvPr/>
        </p:nvSpPr>
        <p:spPr>
          <a:xfrm>
            <a:off x="2425930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五边形 18"/>
          <p:cNvSpPr/>
          <p:nvPr/>
        </p:nvSpPr>
        <p:spPr>
          <a:xfrm>
            <a:off x="7639880" y="6234057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20" name="五边形 19"/>
          <p:cNvSpPr/>
          <p:nvPr/>
        </p:nvSpPr>
        <p:spPr>
          <a:xfrm>
            <a:off x="6743759" y="6234057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468429" y="3520941"/>
            <a:ext cx="8240937" cy="3001148"/>
            <a:chOff x="641756" y="2516084"/>
            <a:chExt cx="8240937" cy="3001148"/>
          </a:xfrm>
        </p:grpSpPr>
        <p:grpSp>
          <p:nvGrpSpPr>
            <p:cNvPr id="22" name="组合 21"/>
            <p:cNvGrpSpPr/>
            <p:nvPr/>
          </p:nvGrpSpPr>
          <p:grpSpPr>
            <a:xfrm>
              <a:off x="641756" y="2516084"/>
              <a:ext cx="8240937" cy="3001148"/>
              <a:chOff x="641756" y="-42983"/>
              <a:chExt cx="8240937" cy="3001148"/>
            </a:xfrm>
          </p:grpSpPr>
          <p:sp>
            <p:nvSpPr>
              <p:cNvPr id="24" name="五边形 23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5" name="燕尾形 24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6" name="组合 25"/>
              <p:cNvGrpSpPr/>
              <p:nvPr/>
            </p:nvGrpSpPr>
            <p:grpSpPr>
              <a:xfrm>
                <a:off x="641756" y="-42983"/>
                <a:ext cx="8240937" cy="2686861"/>
                <a:chOff x="641756" y="-42983"/>
                <a:chExt cx="8240937" cy="2686861"/>
              </a:xfrm>
            </p:grpSpPr>
            <p:sp>
              <p:nvSpPr>
                <p:cNvPr id="27" name="矩形 26"/>
                <p:cNvSpPr/>
                <p:nvPr/>
              </p:nvSpPr>
              <p:spPr>
                <a:xfrm>
                  <a:off x="641756" y="-42983"/>
                  <a:ext cx="8240937" cy="2686861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" name="TextBox 21"/>
                <p:cNvSpPr txBox="1"/>
                <p:nvPr/>
              </p:nvSpPr>
              <p:spPr>
                <a:xfrm>
                  <a:off x="8353267" y="36050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graphicFrame>
          <p:nvGraphicFramePr>
            <p:cNvPr id="23" name="对象 2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080256082"/>
                </p:ext>
              </p:extLst>
            </p:nvPr>
          </p:nvGraphicFramePr>
          <p:xfrm>
            <a:off x="821820" y="2837157"/>
            <a:ext cx="7894638" cy="20367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218" name="文档" r:id="rId8" imgW="3821985" imgH="990744" progId="Word.Document.12">
                    <p:embed/>
                  </p:oleObj>
                </mc:Choice>
                <mc:Fallback>
                  <p:oleObj name="文档" r:id="rId8" imgW="3821985" imgH="990744" progId="Word.Document.12">
                    <p:embed/>
                    <p:pic>
                      <p:nvPicPr>
                        <p:cNvPr id="23" name="对象 2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21820" y="2837157"/>
                          <a:ext cx="7894638" cy="203676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9" name="组合 28"/>
          <p:cNvGrpSpPr/>
          <p:nvPr/>
        </p:nvGrpSpPr>
        <p:grpSpPr>
          <a:xfrm>
            <a:off x="468430" y="5338167"/>
            <a:ext cx="8251570" cy="1187177"/>
            <a:chOff x="384903" y="5338167"/>
            <a:chExt cx="8251570" cy="1187177"/>
          </a:xfrm>
        </p:grpSpPr>
        <p:grpSp>
          <p:nvGrpSpPr>
            <p:cNvPr id="30" name="组合 29"/>
            <p:cNvGrpSpPr/>
            <p:nvPr/>
          </p:nvGrpSpPr>
          <p:grpSpPr>
            <a:xfrm>
              <a:off x="384903" y="5338167"/>
              <a:ext cx="8251570" cy="1187177"/>
              <a:chOff x="384903" y="3720420"/>
              <a:chExt cx="8251570" cy="1187177"/>
            </a:xfrm>
          </p:grpSpPr>
          <p:sp>
            <p:nvSpPr>
              <p:cNvPr id="32" name="五边形 31"/>
              <p:cNvSpPr/>
              <p:nvPr/>
            </p:nvSpPr>
            <p:spPr>
              <a:xfrm>
                <a:off x="7556353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33" name="五边形 32"/>
              <p:cNvSpPr/>
              <p:nvPr/>
            </p:nvSpPr>
            <p:spPr>
              <a:xfrm>
                <a:off x="6660232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4" name="燕尾形 33"/>
              <p:cNvSpPr/>
              <p:nvPr/>
            </p:nvSpPr>
            <p:spPr>
              <a:xfrm>
                <a:off x="7782112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384903" y="3720420"/>
                <a:ext cx="8239109" cy="871742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TextBox 29"/>
              <p:cNvSpPr txBox="1"/>
              <p:nvPr/>
            </p:nvSpPr>
            <p:spPr>
              <a:xfrm>
                <a:off x="8100392" y="3792428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graphicFrame>
          <p:nvGraphicFramePr>
            <p:cNvPr id="31" name="对象 3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061007411"/>
                </p:ext>
              </p:extLst>
            </p:nvPr>
          </p:nvGraphicFramePr>
          <p:xfrm>
            <a:off x="586398" y="5657850"/>
            <a:ext cx="7851775" cy="4381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219" name="文档" r:id="rId10" imgW="3836312" imgH="215992" progId="Word.Document.12">
                    <p:embed/>
                  </p:oleObj>
                </mc:Choice>
                <mc:Fallback>
                  <p:oleObj name="文档" r:id="rId10" imgW="3836312" imgH="215992" progId="Word.Document.12">
                    <p:embed/>
                    <p:pic>
                      <p:nvPicPr>
                        <p:cNvPr id="31" name="对象 3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86398" y="5657850"/>
                          <a:ext cx="7851775" cy="438150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4" name="矩形 3"/>
          <p:cNvSpPr>
            <a:spLocks noChangeAspect="1"/>
          </p:cNvSpPr>
          <p:nvPr/>
        </p:nvSpPr>
        <p:spPr>
          <a:xfrm>
            <a:off x="572277" y="1362395"/>
            <a:ext cx="8128000" cy="17173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二、功率的计算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一位同学用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s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从一楼走到三楼。他上楼时的功率可能是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A.1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	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B.15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C.150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	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500 W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2740226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3" action="ppaction://hlinksldjump"/>
          </p:cNvPr>
          <p:cNvSpPr/>
          <p:nvPr/>
        </p:nvSpPr>
        <p:spPr>
          <a:xfrm>
            <a:off x="550438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4" action="ppaction://hlinksldjump"/>
          </p:cNvPr>
          <p:cNvSpPr/>
          <p:nvPr/>
        </p:nvSpPr>
        <p:spPr>
          <a:xfrm>
            <a:off x="1019311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5" action="ppaction://hlinksldjump"/>
          </p:cNvPr>
          <p:cNvSpPr/>
          <p:nvPr/>
        </p:nvSpPr>
        <p:spPr>
          <a:xfrm>
            <a:off x="1488184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6" action="ppaction://hlinksldjump"/>
          </p:cNvPr>
          <p:cNvSpPr/>
          <p:nvPr/>
        </p:nvSpPr>
        <p:spPr>
          <a:xfrm>
            <a:off x="1957057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7" action="ppaction://hlinksldjump"/>
          </p:cNvPr>
          <p:cNvSpPr/>
          <p:nvPr/>
        </p:nvSpPr>
        <p:spPr>
          <a:xfrm>
            <a:off x="2425930" y="86369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蚂蚁用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的力拉着树叶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,10 s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内沿拉力方向前进了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cm,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则蚂蚁对树叶做的功为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功率为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  <p:sp>
        <p:nvSpPr>
          <p:cNvPr id="18" name="五边形 17"/>
          <p:cNvSpPr/>
          <p:nvPr/>
        </p:nvSpPr>
        <p:spPr>
          <a:xfrm>
            <a:off x="7639880" y="6234057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19" name="五边形 18"/>
          <p:cNvSpPr/>
          <p:nvPr/>
        </p:nvSpPr>
        <p:spPr>
          <a:xfrm>
            <a:off x="6743759" y="6234057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468429" y="4033011"/>
            <a:ext cx="8240937" cy="2489078"/>
            <a:chOff x="641756" y="3028154"/>
            <a:chExt cx="8240937" cy="2489078"/>
          </a:xfrm>
        </p:grpSpPr>
        <p:grpSp>
          <p:nvGrpSpPr>
            <p:cNvPr id="21" name="组合 20"/>
            <p:cNvGrpSpPr/>
            <p:nvPr/>
          </p:nvGrpSpPr>
          <p:grpSpPr>
            <a:xfrm>
              <a:off x="641756" y="3028154"/>
              <a:ext cx="8240937" cy="2489078"/>
              <a:chOff x="641756" y="469087"/>
              <a:chExt cx="8240937" cy="2489078"/>
            </a:xfrm>
          </p:grpSpPr>
          <p:sp>
            <p:nvSpPr>
              <p:cNvPr id="23" name="五边形 22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4" name="燕尾形 23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5" name="组合 24"/>
              <p:cNvGrpSpPr/>
              <p:nvPr/>
            </p:nvGrpSpPr>
            <p:grpSpPr>
              <a:xfrm>
                <a:off x="641756" y="469087"/>
                <a:ext cx="8240937" cy="2174791"/>
                <a:chOff x="641756" y="469087"/>
                <a:chExt cx="8240937" cy="2174791"/>
              </a:xfrm>
            </p:grpSpPr>
            <p:sp>
              <p:nvSpPr>
                <p:cNvPr id="26" name="矩形 25"/>
                <p:cNvSpPr/>
                <p:nvPr/>
              </p:nvSpPr>
              <p:spPr>
                <a:xfrm>
                  <a:off x="641756" y="469087"/>
                  <a:ext cx="8240937" cy="2174791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" name="TextBox 21"/>
                <p:cNvSpPr txBox="1"/>
                <p:nvPr/>
              </p:nvSpPr>
              <p:spPr>
                <a:xfrm>
                  <a:off x="8368859" y="513148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graphicFrame>
          <p:nvGraphicFramePr>
            <p:cNvPr id="22" name="对象 2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408563005"/>
                </p:ext>
              </p:extLst>
            </p:nvPr>
          </p:nvGraphicFramePr>
          <p:xfrm>
            <a:off x="819440" y="3348295"/>
            <a:ext cx="7924800" cy="16954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42" name="文档" r:id="rId8" imgW="3811890" imgH="816189" progId="Word.Document.12">
                    <p:embed/>
                  </p:oleObj>
                </mc:Choice>
                <mc:Fallback>
                  <p:oleObj name="文档" r:id="rId8" imgW="3811890" imgH="816189" progId="Word.Document.12">
                    <p:embed/>
                    <p:pic>
                      <p:nvPicPr>
                        <p:cNvPr id="22" name="对象 2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19440" y="3348295"/>
                          <a:ext cx="7924800" cy="169545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8" name="组合 27"/>
          <p:cNvGrpSpPr/>
          <p:nvPr/>
        </p:nvGrpSpPr>
        <p:grpSpPr>
          <a:xfrm>
            <a:off x="468430" y="5338167"/>
            <a:ext cx="8251570" cy="1187177"/>
            <a:chOff x="384903" y="5338167"/>
            <a:chExt cx="8251570" cy="1187177"/>
          </a:xfrm>
        </p:grpSpPr>
        <p:grpSp>
          <p:nvGrpSpPr>
            <p:cNvPr id="29" name="组合 28"/>
            <p:cNvGrpSpPr/>
            <p:nvPr/>
          </p:nvGrpSpPr>
          <p:grpSpPr>
            <a:xfrm>
              <a:off x="384903" y="5338167"/>
              <a:ext cx="8251570" cy="1187177"/>
              <a:chOff x="384903" y="3720420"/>
              <a:chExt cx="8251570" cy="1187177"/>
            </a:xfrm>
          </p:grpSpPr>
          <p:sp>
            <p:nvSpPr>
              <p:cNvPr id="31" name="五边形 30"/>
              <p:cNvSpPr/>
              <p:nvPr/>
            </p:nvSpPr>
            <p:spPr>
              <a:xfrm>
                <a:off x="7556353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32" name="五边形 31"/>
              <p:cNvSpPr/>
              <p:nvPr/>
            </p:nvSpPr>
            <p:spPr>
              <a:xfrm>
                <a:off x="6660232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3" name="燕尾形 32"/>
              <p:cNvSpPr/>
              <p:nvPr/>
            </p:nvSpPr>
            <p:spPr>
              <a:xfrm>
                <a:off x="7782112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384903" y="3720420"/>
                <a:ext cx="8239109" cy="871742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TextBox 29"/>
              <p:cNvSpPr txBox="1"/>
              <p:nvPr/>
            </p:nvSpPr>
            <p:spPr>
              <a:xfrm>
                <a:off x="8100392" y="3792428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graphicFrame>
          <p:nvGraphicFramePr>
            <p:cNvPr id="30" name="对象 2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259814405"/>
                </p:ext>
              </p:extLst>
            </p:nvPr>
          </p:nvGraphicFramePr>
          <p:xfrm>
            <a:off x="586398" y="5657850"/>
            <a:ext cx="7851775" cy="4381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43" name="文档" r:id="rId10" imgW="3839157" imgH="216039" progId="Word.Document.12">
                    <p:embed/>
                  </p:oleObj>
                </mc:Choice>
                <mc:Fallback>
                  <p:oleObj name="文档" r:id="rId10" imgW="3839157" imgH="216039" progId="Word.Document.12">
                    <p:embed/>
                    <p:pic>
                      <p:nvPicPr>
                        <p:cNvPr id="30" name="对象 2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86398" y="5657850"/>
                          <a:ext cx="7851775" cy="438150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4012318818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1" id="{90FDA02B-E014-4BBF-B8D8-D5A444A31B41}" vid="{F6D11230-255E-44D6-AE15-AFA57F01F08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初中全优、共用模板14</Template>
  <TotalTime>429</TotalTime>
  <Words>940</Words>
  <Application>Microsoft Office PowerPoint</Application>
  <PresentationFormat>全屏显示(4:3)</PresentationFormat>
  <Paragraphs>105</Paragraphs>
  <Slides>9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NEU-BZ-S92</vt:lpstr>
      <vt:lpstr>等线 Light</vt:lpstr>
      <vt:lpstr>黑体</vt:lpstr>
      <vt:lpstr>Arial</vt:lpstr>
      <vt:lpstr>Calibri</vt:lpstr>
      <vt:lpstr>Calibri Light</vt:lpstr>
      <vt:lpstr>Times New Roman</vt:lpstr>
      <vt:lpstr>Office 主题​​</vt:lpstr>
      <vt:lpstr>文档</vt:lpstr>
      <vt:lpstr>第2节　功率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 </cp:lastModifiedBy>
  <dcterms:created xsi:type="dcterms:W3CDTF">2014-05-14T03:22:04Z</dcterms:created>
  <dcterms:modified xsi:type="dcterms:W3CDTF">2020-02-13T10:22:56Z</dcterms:modified>
</cp:coreProperties>
</file>